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89" r:id="rId2"/>
    <p:sldId id="286" r:id="rId3"/>
    <p:sldId id="808" r:id="rId4"/>
    <p:sldId id="798" r:id="rId5"/>
    <p:sldId id="799" r:id="rId6"/>
    <p:sldId id="809" r:id="rId7"/>
    <p:sldId id="800" r:id="rId8"/>
    <p:sldId id="810" r:id="rId9"/>
    <p:sldId id="802" r:id="rId10"/>
    <p:sldId id="803" r:id="rId11"/>
    <p:sldId id="811" r:id="rId12"/>
    <p:sldId id="812" r:id="rId13"/>
    <p:sldId id="806" r:id="rId14"/>
    <p:sldId id="796" r:id="rId15"/>
    <p:sldId id="797" r:id="rId16"/>
    <p:sldId id="807" r:id="rId17"/>
    <p:sldId id="297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00FF"/>
    <a:srgbClr val="95B8E4"/>
    <a:srgbClr val="038003"/>
    <a:srgbClr val="325B96"/>
    <a:srgbClr val="FFFF03"/>
    <a:srgbClr val="037F00"/>
    <a:srgbClr val="CCFFCC"/>
    <a:srgbClr val="6699FF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797" autoAdjust="0"/>
  </p:normalViewPr>
  <p:slideViewPr>
    <p:cSldViewPr snapToGrid="0">
      <p:cViewPr varScale="1">
        <p:scale>
          <a:sx n="102" d="100"/>
          <a:sy n="102" d="100"/>
        </p:scale>
        <p:origin x="81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https://cbetaonline.dila.edu.tw/zh/Y0010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8230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259F9D-4183-7392-6BC0-E7B57AB91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B7EB804-FBD7-A3EC-2F0E-6F0410BA8C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3D4024A-9C6E-9E46-58F0-5D53D2C965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https://cbetaonline.dila.edu.tw/zh/Y0010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E8913B-32C3-2DA0-D6DF-A6A8E1A833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5650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85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三增上學概說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(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85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2025/5/7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三增上學概說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85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8D9FDBC-CA5F-306B-BDD3-1BBB23EEE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13" y="1728550"/>
            <a:ext cx="10736173" cy="34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638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51899CF-2797-8643-7F6C-C02D56CF4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7" y="1123628"/>
            <a:ext cx="11869806" cy="46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2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D43E45A-AA36-3A5C-29AD-D2C6FFAF1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361" y="1056944"/>
            <a:ext cx="10231278" cy="474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00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7817734-A491-5B4D-252C-325F8F437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02" y="1518971"/>
            <a:ext cx="11250595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87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直線接點 79">
            <a:extLst>
              <a:ext uri="{FF2B5EF4-FFF2-40B4-BE49-F238E27FC236}">
                <a16:creationId xmlns:a16="http://schemas.microsoft.com/office/drawing/2014/main" id="{5B1D67D0-D63D-1CA3-EABF-4C7E0D6BF2BB}"/>
              </a:ext>
            </a:extLst>
          </p:cNvPr>
          <p:cNvCxnSpPr>
            <a:cxnSpLocks/>
            <a:stCxn id="6" idx="2"/>
            <a:endCxn id="24" idx="0"/>
          </p:cNvCxnSpPr>
          <p:nvPr/>
        </p:nvCxnSpPr>
        <p:spPr>
          <a:xfrm>
            <a:off x="1880648" y="2621018"/>
            <a:ext cx="9539926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69195863-090B-2BC5-5698-EC5898AAC4E2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1880648" y="2621018"/>
            <a:ext cx="8018621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D38A0A7A-D233-17F7-4D62-88C5AA7DC09B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>
            <a:off x="1880648" y="2621018"/>
            <a:ext cx="1933393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C7102C0C-CEB0-6501-80CA-D4313EF79D02}"/>
              </a:ext>
            </a:extLst>
          </p:cNvPr>
          <p:cNvCxnSpPr>
            <a:cxnSpLocks/>
            <a:stCxn id="47" idx="0"/>
            <a:endCxn id="8" idx="2"/>
          </p:cNvCxnSpPr>
          <p:nvPr/>
        </p:nvCxnSpPr>
        <p:spPr>
          <a:xfrm flipV="1">
            <a:off x="771427" y="2621018"/>
            <a:ext cx="5324573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直線接點 55">
            <a:extLst>
              <a:ext uri="{FF2B5EF4-FFF2-40B4-BE49-F238E27FC236}">
                <a16:creationId xmlns:a16="http://schemas.microsoft.com/office/drawing/2014/main" id="{CA5B7740-7C5B-EC5B-1DA2-EFE26DF425D6}"/>
              </a:ext>
            </a:extLst>
          </p:cNvPr>
          <p:cNvCxnSpPr>
            <a:cxnSpLocks/>
            <a:stCxn id="8" idx="2"/>
            <a:endCxn id="25" idx="0"/>
          </p:cNvCxnSpPr>
          <p:nvPr/>
        </p:nvCxnSpPr>
        <p:spPr>
          <a:xfrm flipH="1">
            <a:off x="2292734" y="2621018"/>
            <a:ext cx="3803266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線接點 65">
            <a:extLst>
              <a:ext uri="{FF2B5EF4-FFF2-40B4-BE49-F238E27FC236}">
                <a16:creationId xmlns:a16="http://schemas.microsoft.com/office/drawing/2014/main" id="{DECCE2BF-3623-FBB0-F977-05BFD12386F3}"/>
              </a:ext>
            </a:extLst>
          </p:cNvPr>
          <p:cNvCxnSpPr>
            <a:cxnSpLocks/>
            <a:stCxn id="8" idx="2"/>
            <a:endCxn id="15" idx="0"/>
          </p:cNvCxnSpPr>
          <p:nvPr/>
        </p:nvCxnSpPr>
        <p:spPr>
          <a:xfrm flipH="1">
            <a:off x="3814041" y="2621018"/>
            <a:ext cx="2281959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3E42DC40-2FAA-58CE-064C-668C55F3D9AD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 flipH="1">
            <a:off x="3814041" y="2621018"/>
            <a:ext cx="6497312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706DD923-1446-F99D-6A2D-9D42E1BAEAE1}"/>
              </a:ext>
            </a:extLst>
          </p:cNvPr>
          <p:cNvCxnSpPr>
            <a:cxnSpLocks/>
            <a:stCxn id="9" idx="2"/>
            <a:endCxn id="16" idx="0"/>
          </p:cNvCxnSpPr>
          <p:nvPr/>
        </p:nvCxnSpPr>
        <p:spPr>
          <a:xfrm flipH="1">
            <a:off x="5335348" y="2621018"/>
            <a:ext cx="4976005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線接點 82">
            <a:extLst>
              <a:ext uri="{FF2B5EF4-FFF2-40B4-BE49-F238E27FC236}">
                <a16:creationId xmlns:a16="http://schemas.microsoft.com/office/drawing/2014/main" id="{CABD255B-FAB8-CDF9-9786-3DF606234FFB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 flipH="1">
            <a:off x="6856655" y="2621018"/>
            <a:ext cx="3454698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線接點 85">
            <a:extLst>
              <a:ext uri="{FF2B5EF4-FFF2-40B4-BE49-F238E27FC236}">
                <a16:creationId xmlns:a16="http://schemas.microsoft.com/office/drawing/2014/main" id="{DB4398EC-ECFC-0E8B-1252-D8B58D839C97}"/>
              </a:ext>
            </a:extLst>
          </p:cNvPr>
          <p:cNvCxnSpPr>
            <a:cxnSpLocks/>
            <a:stCxn id="9" idx="2"/>
            <a:endCxn id="21" idx="0"/>
          </p:cNvCxnSpPr>
          <p:nvPr/>
        </p:nvCxnSpPr>
        <p:spPr>
          <a:xfrm flipH="1">
            <a:off x="8377962" y="2621018"/>
            <a:ext cx="1933391" cy="19823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804DCF62-10D4-F4E5-E2E6-A417892044A1}"/>
              </a:ext>
            </a:extLst>
          </p:cNvPr>
          <p:cNvSpPr txBox="1"/>
          <p:nvPr/>
        </p:nvSpPr>
        <p:spPr>
          <a:xfrm>
            <a:off x="5824131" y="511348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/>
            </a:lvl1pPr>
          </a:lstStyle>
          <a:p>
            <a:r>
              <a:rPr lang="zh-TW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endParaRPr lang="en-US" altLang="zh-TW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TW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乘</a:t>
            </a:r>
          </a:p>
        </p:txBody>
      </p:sp>
      <p:grpSp>
        <p:nvGrpSpPr>
          <p:cNvPr id="90" name="群組 89">
            <a:extLst>
              <a:ext uri="{FF2B5EF4-FFF2-40B4-BE49-F238E27FC236}">
                <a16:creationId xmlns:a16="http://schemas.microsoft.com/office/drawing/2014/main" id="{4E85F18C-5EB2-FB93-5244-4637EBE84705}"/>
              </a:ext>
            </a:extLst>
          </p:cNvPr>
          <p:cNvGrpSpPr/>
          <p:nvPr/>
        </p:nvGrpSpPr>
        <p:grpSpPr>
          <a:xfrm>
            <a:off x="1608778" y="1666911"/>
            <a:ext cx="8974444" cy="954107"/>
            <a:chOff x="1396805" y="1930864"/>
            <a:chExt cx="8974444" cy="954107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26B4894B-DA11-9BA8-7DCA-3E5AB251FE03}"/>
                </a:ext>
              </a:extLst>
            </p:cNvPr>
            <p:cNvSpPr txBox="1"/>
            <p:nvPr/>
          </p:nvSpPr>
          <p:spPr>
            <a:xfrm>
              <a:off x="1396805" y="1930864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慧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學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15A740B4-4757-BBF8-F7AE-9D7FAFA6D0CC}"/>
                </a:ext>
              </a:extLst>
            </p:cNvPr>
            <p:cNvSpPr txBox="1"/>
            <p:nvPr/>
          </p:nvSpPr>
          <p:spPr>
            <a:xfrm>
              <a:off x="5612157" y="1930864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定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學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25F8D9DB-840F-6734-CC21-494431E83E5A}"/>
                </a:ext>
              </a:extLst>
            </p:cNvPr>
            <p:cNvSpPr txBox="1"/>
            <p:nvPr/>
          </p:nvSpPr>
          <p:spPr>
            <a:xfrm>
              <a:off x="9827510" y="1930864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戒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學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51A7510C-275C-5357-1348-70BD600A8F3E}"/>
              </a:ext>
            </a:extLst>
          </p:cNvPr>
          <p:cNvGrpSpPr/>
          <p:nvPr/>
        </p:nvGrpSpPr>
        <p:grpSpPr>
          <a:xfrm>
            <a:off x="499557" y="4603368"/>
            <a:ext cx="11192886" cy="1384995"/>
            <a:chOff x="177604" y="4235719"/>
            <a:chExt cx="11192886" cy="1384995"/>
          </a:xfrm>
        </p:grpSpPr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BFB47A28-548D-77A9-818D-F5992B1D90AD}"/>
                </a:ext>
              </a:extLst>
            </p:cNvPr>
            <p:cNvSpPr txBox="1"/>
            <p:nvPr/>
          </p:nvSpPr>
          <p:spPr>
            <a:xfrm>
              <a:off x="3220218" y="4235719"/>
              <a:ext cx="54373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精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進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9E4AA9EB-A194-D91E-EA12-8DB72BC0591F}"/>
                </a:ext>
              </a:extLst>
            </p:cNvPr>
            <p:cNvSpPr txBox="1"/>
            <p:nvPr/>
          </p:nvSpPr>
          <p:spPr>
            <a:xfrm>
              <a:off x="4741525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命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143C44BE-6E5A-717B-9CE3-EDA6239AA9AF}"/>
                </a:ext>
              </a:extLst>
            </p:cNvPr>
            <p:cNvSpPr txBox="1"/>
            <p:nvPr/>
          </p:nvSpPr>
          <p:spPr>
            <a:xfrm>
              <a:off x="6262832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業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4822A61E-B8DF-3221-419B-A1B19157DBE4}"/>
                </a:ext>
              </a:extLst>
            </p:cNvPr>
            <p:cNvSpPr txBox="1"/>
            <p:nvPr/>
          </p:nvSpPr>
          <p:spPr>
            <a:xfrm>
              <a:off x="7784139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語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26691354-9EB1-0A8D-A3F1-E7906F7245B2}"/>
                </a:ext>
              </a:extLst>
            </p:cNvPr>
            <p:cNvSpPr txBox="1"/>
            <p:nvPr/>
          </p:nvSpPr>
          <p:spPr>
            <a:xfrm>
              <a:off x="9305446" y="4235719"/>
              <a:ext cx="54373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思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惟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AD45D99F-B3FD-A756-09BB-62D9FC60610F}"/>
                </a:ext>
              </a:extLst>
            </p:cNvPr>
            <p:cNvSpPr txBox="1"/>
            <p:nvPr/>
          </p:nvSpPr>
          <p:spPr>
            <a:xfrm>
              <a:off x="10826751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見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9684D248-1CD4-8351-4246-6FEFFB254090}"/>
                </a:ext>
              </a:extLst>
            </p:cNvPr>
            <p:cNvSpPr txBox="1"/>
            <p:nvPr/>
          </p:nvSpPr>
          <p:spPr>
            <a:xfrm>
              <a:off x="1698911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念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B64FDC41-B7F1-3000-0877-A085573B5AE1}"/>
                </a:ext>
              </a:extLst>
            </p:cNvPr>
            <p:cNvSpPr txBox="1"/>
            <p:nvPr/>
          </p:nvSpPr>
          <p:spPr>
            <a:xfrm>
              <a:off x="177604" y="4235719"/>
              <a:ext cx="54373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正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r>
                <a:rPr lang="zh-TW" altLang="en-US" sz="28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定</a:t>
              </a:r>
              <a:endParaRPr lang="en-US" altLang="zh-TW" sz="28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89" name="右大括弧 88">
            <a:extLst>
              <a:ext uri="{FF2B5EF4-FFF2-40B4-BE49-F238E27FC236}">
                <a16:creationId xmlns:a16="http://schemas.microsoft.com/office/drawing/2014/main" id="{7F6CA171-C78B-E951-C12E-2CF287C2B4FB}"/>
              </a:ext>
            </a:extLst>
          </p:cNvPr>
          <p:cNvSpPr/>
          <p:nvPr/>
        </p:nvSpPr>
        <p:spPr>
          <a:xfrm rot="16200000">
            <a:off x="5949884" y="-3091994"/>
            <a:ext cx="292232" cy="9323110"/>
          </a:xfrm>
          <a:prstGeom prst="rightBrace">
            <a:avLst>
              <a:gd name="adj1" fmla="val 164397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608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62D84-105A-9409-6F64-28B4DD1B4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4F789C1-FE45-690E-220E-2AE66742DBEE}"/>
              </a:ext>
            </a:extLst>
          </p:cNvPr>
          <p:cNvSpPr txBox="1"/>
          <p:nvPr/>
        </p:nvSpPr>
        <p:spPr>
          <a:xfrm>
            <a:off x="5958351" y="51134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TW"/>
            </a:defPPr>
            <a:lvl1pPr>
              <a:defRPr/>
            </a:lvl1pPr>
          </a:lstStyle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有漏戒</a:t>
            </a:r>
          </a:p>
        </p:txBody>
      </p:sp>
      <p:sp>
        <p:nvSpPr>
          <p:cNvPr id="89" name="右大括弧 88">
            <a:extLst>
              <a:ext uri="{FF2B5EF4-FFF2-40B4-BE49-F238E27FC236}">
                <a16:creationId xmlns:a16="http://schemas.microsoft.com/office/drawing/2014/main" id="{770F9DC9-A602-31E6-D3D0-E9681DACEBCB}"/>
              </a:ext>
            </a:extLst>
          </p:cNvPr>
          <p:cNvSpPr/>
          <p:nvPr/>
        </p:nvSpPr>
        <p:spPr>
          <a:xfrm rot="16200000">
            <a:off x="6319099" y="-1982774"/>
            <a:ext cx="386501" cy="6407085"/>
          </a:xfrm>
          <a:prstGeom prst="rightBrace">
            <a:avLst>
              <a:gd name="adj1" fmla="val 140478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sz="160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4759D35-8460-96D7-09BC-204E96768133}"/>
              </a:ext>
            </a:extLst>
          </p:cNvPr>
          <p:cNvSpPr txBox="1"/>
          <p:nvPr/>
        </p:nvSpPr>
        <p:spPr>
          <a:xfrm>
            <a:off x="2627262" y="1451728"/>
            <a:ext cx="923330" cy="2634696"/>
          </a:xfrm>
          <a:prstGeom prst="rect">
            <a:avLst/>
          </a:prstGeom>
          <a:noFill/>
        </p:spPr>
        <p:txBody>
          <a:bodyPr vert="eaVert" wrap="none" rtlCol="0" anchor="ctr" anchorCtr="1">
            <a:spAutoFit/>
          </a:bodyPr>
          <a:lstStyle/>
          <a:p>
            <a:pPr algn="ctr"/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靜慮律儀 </a:t>
            </a:r>
            <a:r>
              <a:rPr lang="en-US" altLang="zh-TW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定共戒</a:t>
            </a:r>
            <a:r>
              <a:rPr lang="en-US" altLang="zh-TW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TW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四禪 定中之戒</a:t>
            </a:r>
          </a:p>
        </p:txBody>
      </p: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46DD9BDF-D663-8E9C-1371-102FF60A57CC}"/>
              </a:ext>
            </a:extLst>
          </p:cNvPr>
          <p:cNvGrpSpPr/>
          <p:nvPr/>
        </p:nvGrpSpPr>
        <p:grpSpPr>
          <a:xfrm>
            <a:off x="4149971" y="1451728"/>
            <a:ext cx="6907670" cy="4800566"/>
            <a:chOff x="4149971" y="1451728"/>
            <a:chExt cx="6907670" cy="4800566"/>
          </a:xfrm>
        </p:grpSpPr>
        <p:sp>
          <p:nvSpPr>
            <p:cNvPr id="2" name="文字方塊 1">
              <a:extLst>
                <a:ext uri="{FF2B5EF4-FFF2-40B4-BE49-F238E27FC236}">
                  <a16:creationId xmlns:a16="http://schemas.microsoft.com/office/drawing/2014/main" id="{3B030FCE-4488-0C39-DAAA-325441560A19}"/>
                </a:ext>
              </a:extLst>
            </p:cNvPr>
            <p:cNvSpPr txBox="1"/>
            <p:nvPr/>
          </p:nvSpPr>
          <p:spPr>
            <a:xfrm>
              <a:off x="8755274" y="1451728"/>
              <a:ext cx="192873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>
                <a:defRPr sz="2800">
                  <a:latin typeface="Microsoft YaHei" panose="020B0503020204020204" pitchFamily="34" charset="-122"/>
                  <a:ea typeface="Microsoft YaHei" panose="020B0503020204020204" pitchFamily="34" charset="-122"/>
                </a:defRPr>
              </a:lvl1pPr>
            </a:lstStyle>
            <a:p>
              <a:pPr algn="ctr"/>
              <a:r>
                <a:rPr lang="en-US" altLang="zh-TW" sz="2400" dirty="0"/>
                <a:t>(</a:t>
              </a:r>
              <a:r>
                <a:rPr lang="zh-TW" altLang="en-US" sz="2400" dirty="0"/>
                <a:t>別別解脫戒</a:t>
              </a:r>
              <a:r>
                <a:rPr lang="en-US" altLang="zh-TW" sz="2400" dirty="0"/>
                <a:t>)</a:t>
              </a:r>
            </a:p>
            <a:p>
              <a:pPr algn="ctr"/>
              <a:r>
                <a:rPr lang="zh-TW" altLang="en-US" sz="2400" dirty="0"/>
                <a:t>波羅提木叉</a:t>
              </a:r>
              <a:endParaRPr lang="en-US" altLang="zh-TW" sz="2400" dirty="0"/>
            </a:p>
            <a:p>
              <a:pPr algn="ctr"/>
              <a:r>
                <a:rPr lang="en-US" altLang="zh-TW" sz="2400" dirty="0"/>
                <a:t>(</a:t>
              </a:r>
              <a:r>
                <a:rPr lang="zh-TW" altLang="en-US" sz="2400" dirty="0"/>
                <a:t>欲界</a:t>
              </a:r>
              <a:r>
                <a:rPr lang="en-US" altLang="zh-TW" sz="2400" dirty="0"/>
                <a:t>)</a:t>
              </a:r>
              <a:endParaRPr lang="zh-TW" altLang="en-US" sz="2400" dirty="0"/>
            </a:p>
          </p:txBody>
        </p:sp>
        <p:sp>
          <p:nvSpPr>
            <p:cNvPr id="7" name="右大括弧 6">
              <a:extLst>
                <a:ext uri="{FF2B5EF4-FFF2-40B4-BE49-F238E27FC236}">
                  <a16:creationId xmlns:a16="http://schemas.microsoft.com/office/drawing/2014/main" id="{A2A2C9BF-D1BA-EB83-82FA-7C336CDEA9C9}"/>
                </a:ext>
              </a:extLst>
            </p:cNvPr>
            <p:cNvSpPr/>
            <p:nvPr/>
          </p:nvSpPr>
          <p:spPr>
            <a:xfrm rot="16200000">
              <a:off x="7376475" y="-362935"/>
              <a:ext cx="622167" cy="6740165"/>
            </a:xfrm>
            <a:prstGeom prst="rightBrace">
              <a:avLst>
                <a:gd name="adj1" fmla="val 156272"/>
                <a:gd name="adj2" fmla="val 79313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 sz="1600"/>
            </a:p>
          </p:txBody>
        </p: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52A7B0AA-E352-A1E8-2512-9F9493A8560F}"/>
                </a:ext>
              </a:extLst>
            </p:cNvPr>
            <p:cNvGrpSpPr/>
            <p:nvPr/>
          </p:nvGrpSpPr>
          <p:grpSpPr>
            <a:xfrm>
              <a:off x="9240078" y="3186148"/>
              <a:ext cx="1750297" cy="3066146"/>
              <a:chOff x="9240078" y="3186148"/>
              <a:chExt cx="1750297" cy="3066146"/>
            </a:xfrm>
          </p:grpSpPr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EEBBFD2E-E5D3-6735-B89D-DD574A75AF3F}"/>
                  </a:ext>
                </a:extLst>
              </p:cNvPr>
              <p:cNvSpPr txBox="1"/>
              <p:nvPr/>
            </p:nvSpPr>
            <p:spPr>
              <a:xfrm>
                <a:off x="9468895" y="3186148"/>
                <a:ext cx="129266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TW"/>
                </a:defPPr>
                <a:lvl1pPr algn="ctr">
                  <a:defRPr sz="2400">
                    <a:latin typeface="Microsoft YaHei" panose="020B0503020204020204" pitchFamily="34" charset="-122"/>
                    <a:ea typeface="Microsoft YaHei" panose="020B0503020204020204" pitchFamily="34" charset="-122"/>
                  </a:defRPr>
                </a:lvl1pPr>
              </a:lstStyle>
              <a:p>
                <a:r>
                  <a:rPr lang="zh-TW" altLang="en-US" dirty="0"/>
                  <a:t>在家戒</a:t>
                </a:r>
              </a:p>
            </p:txBody>
          </p:sp>
          <p:sp>
            <p:nvSpPr>
              <p:cNvPr id="13" name="右大括弧 12">
                <a:extLst>
                  <a:ext uri="{FF2B5EF4-FFF2-40B4-BE49-F238E27FC236}">
                    <a16:creationId xmlns:a16="http://schemas.microsoft.com/office/drawing/2014/main" id="{C4561CE8-9718-2044-558D-08E776202FB5}"/>
                  </a:ext>
                </a:extLst>
              </p:cNvPr>
              <p:cNvSpPr/>
              <p:nvPr/>
            </p:nvSpPr>
            <p:spPr>
              <a:xfrm rot="16200000">
                <a:off x="9921976" y="2996121"/>
                <a:ext cx="386501" cy="1750297"/>
              </a:xfrm>
              <a:prstGeom prst="rightBrace">
                <a:avLst>
                  <a:gd name="adj1" fmla="val 81942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 sz="1600"/>
              </a:p>
            </p:txBody>
          </p:sp>
          <p:grpSp>
            <p:nvGrpSpPr>
              <p:cNvPr id="28" name="群組 27">
                <a:extLst>
                  <a:ext uri="{FF2B5EF4-FFF2-40B4-BE49-F238E27FC236}">
                    <a16:creationId xmlns:a16="http://schemas.microsoft.com/office/drawing/2014/main" id="{0F966C9C-0E6A-BBB4-8CC8-29A6971AC97B}"/>
                  </a:ext>
                </a:extLst>
              </p:cNvPr>
              <p:cNvGrpSpPr/>
              <p:nvPr/>
            </p:nvGrpSpPr>
            <p:grpSpPr>
              <a:xfrm>
                <a:off x="9240412" y="4025563"/>
                <a:ext cx="1749628" cy="2226731"/>
                <a:chOff x="9396103" y="4091552"/>
                <a:chExt cx="1749628" cy="2226731"/>
              </a:xfrm>
            </p:grpSpPr>
            <p:sp>
              <p:nvSpPr>
                <p:cNvPr id="14" name="文字方塊 13">
                  <a:extLst>
                    <a:ext uri="{FF2B5EF4-FFF2-40B4-BE49-F238E27FC236}">
                      <a16:creationId xmlns:a16="http://schemas.microsoft.com/office/drawing/2014/main" id="{DC2CE7B5-6842-2C03-56AC-E9F43E70CF4C}"/>
                    </a:ext>
                  </a:extLst>
                </p:cNvPr>
                <p:cNvSpPr txBox="1"/>
                <p:nvPr/>
              </p:nvSpPr>
              <p:spPr>
                <a:xfrm>
                  <a:off x="10222401" y="4185327"/>
                  <a:ext cx="923330" cy="2132956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/>
                <a:p>
                  <a:pPr algn="ctr"/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五戒               </a:t>
                  </a:r>
                  <a:endParaRPr lang="en-US" altLang="zh-TW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  <a:p>
                  <a:pPr algn="ctr"/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 </a:t>
                  </a:r>
                  <a:r>
                    <a:rPr lang="en-US" altLang="zh-TW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(</a:t>
                  </a:r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優婆塞</a:t>
                  </a:r>
                  <a:r>
                    <a:rPr lang="en-US" altLang="zh-TW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(</a:t>
                  </a:r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夷</a:t>
                  </a:r>
                  <a:r>
                    <a:rPr lang="en-US" altLang="zh-TW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)</a:t>
                  </a:r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戒</a:t>
                  </a:r>
                  <a:r>
                    <a:rPr lang="en-US" altLang="zh-TW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)</a:t>
                  </a:r>
                  <a:endParaRPr lang="zh-TW" altLang="en-US" sz="2400" dirty="0">
                    <a:latin typeface="Microsoft YaHei" panose="020B0503020204020204" pitchFamily="34" charset="-122"/>
                    <a:ea typeface="Microsoft YaHei" panose="020B0503020204020204" pitchFamily="34" charset="-122"/>
                  </a:endParaRPr>
                </a:p>
              </p:txBody>
            </p:sp>
            <p:sp>
              <p:nvSpPr>
                <p:cNvPr id="17" name="文字方塊 16">
                  <a:extLst>
                    <a:ext uri="{FF2B5EF4-FFF2-40B4-BE49-F238E27FC236}">
                      <a16:creationId xmlns:a16="http://schemas.microsoft.com/office/drawing/2014/main" id="{35E712A9-59C3-AB4B-3225-43FDB144FC17}"/>
                    </a:ext>
                  </a:extLst>
                </p:cNvPr>
                <p:cNvSpPr txBox="1"/>
                <p:nvPr/>
              </p:nvSpPr>
              <p:spPr>
                <a:xfrm>
                  <a:off x="9396103" y="4091552"/>
                  <a:ext cx="553998" cy="1015663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/>
                <a:p>
                  <a:pPr algn="ctr"/>
                  <a:r>
                    <a:rPr lang="zh-TW" altLang="en-US" sz="2400" dirty="0">
                      <a:latin typeface="Microsoft YaHei" panose="020B0503020204020204" pitchFamily="34" charset="-122"/>
                      <a:ea typeface="Microsoft YaHei" panose="020B0503020204020204" pitchFamily="34" charset="-122"/>
                    </a:rPr>
                    <a:t>八齋戒</a:t>
                  </a:r>
                </a:p>
              </p:txBody>
            </p:sp>
          </p:grpSp>
        </p:grpSp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D9C71290-E904-2B1D-1B46-CD8EDDB40B4E}"/>
                </a:ext>
              </a:extLst>
            </p:cNvPr>
            <p:cNvGrpSpPr/>
            <p:nvPr/>
          </p:nvGrpSpPr>
          <p:grpSpPr>
            <a:xfrm>
              <a:off x="4149971" y="3186148"/>
              <a:ext cx="4519655" cy="2855351"/>
              <a:chOff x="4149971" y="3186148"/>
              <a:chExt cx="4519655" cy="2855351"/>
            </a:xfrm>
          </p:grpSpPr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36B8AB30-05CF-0C7F-B4FF-E4F1E4D48049}"/>
                  </a:ext>
                </a:extLst>
              </p:cNvPr>
              <p:cNvSpPr txBox="1"/>
              <p:nvPr/>
            </p:nvSpPr>
            <p:spPr>
              <a:xfrm>
                <a:off x="5803614" y="3186148"/>
                <a:ext cx="1212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TW"/>
                </a:defPPr>
                <a:lvl1pPr>
                  <a:defRPr sz="2400">
                    <a:latin typeface="Microsoft YaHei" panose="020B0503020204020204" pitchFamily="34" charset="-122"/>
                    <a:ea typeface="Microsoft YaHei" panose="020B0503020204020204" pitchFamily="34" charset="-122"/>
                  </a:defRPr>
                </a:lvl1pPr>
              </a:lstStyle>
              <a:p>
                <a:pPr algn="ctr"/>
                <a:r>
                  <a:rPr lang="zh-TW" altLang="en-US" dirty="0"/>
                  <a:t>出家戒</a:t>
                </a:r>
              </a:p>
            </p:txBody>
          </p:sp>
          <p:sp>
            <p:nvSpPr>
              <p:cNvPr id="18" name="右大括弧 17">
                <a:extLst>
                  <a:ext uri="{FF2B5EF4-FFF2-40B4-BE49-F238E27FC236}">
                    <a16:creationId xmlns:a16="http://schemas.microsoft.com/office/drawing/2014/main" id="{572066E9-9A2C-5E84-B38F-66627599E768}"/>
                  </a:ext>
                </a:extLst>
              </p:cNvPr>
              <p:cNvSpPr/>
              <p:nvPr/>
            </p:nvSpPr>
            <p:spPr>
              <a:xfrm rot="16200000">
                <a:off x="6216548" y="1894783"/>
                <a:ext cx="386501" cy="3861850"/>
              </a:xfrm>
              <a:prstGeom prst="rightBrace">
                <a:avLst>
                  <a:gd name="adj1" fmla="val 133162"/>
                  <a:gd name="adj2" fmla="val 50000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TW" altLang="en-US" sz="1600"/>
              </a:p>
            </p:txBody>
          </p:sp>
          <p:grpSp>
            <p:nvGrpSpPr>
              <p:cNvPr id="30" name="群組 29">
                <a:extLst>
                  <a:ext uri="{FF2B5EF4-FFF2-40B4-BE49-F238E27FC236}">
                    <a16:creationId xmlns:a16="http://schemas.microsoft.com/office/drawing/2014/main" id="{6D8FEC7D-3209-3805-6740-C8B7662ECB26}"/>
                  </a:ext>
                </a:extLst>
              </p:cNvPr>
              <p:cNvGrpSpPr/>
              <p:nvPr/>
            </p:nvGrpSpPr>
            <p:grpSpPr>
              <a:xfrm>
                <a:off x="4149971" y="4043196"/>
                <a:ext cx="4519655" cy="1998303"/>
                <a:chOff x="4149971" y="4109185"/>
                <a:chExt cx="4519655" cy="1998303"/>
              </a:xfrm>
            </p:grpSpPr>
            <p:sp>
              <p:nvSpPr>
                <p:cNvPr id="20" name="文字方塊 19">
                  <a:extLst>
                    <a:ext uri="{FF2B5EF4-FFF2-40B4-BE49-F238E27FC236}">
                      <a16:creationId xmlns:a16="http://schemas.microsoft.com/office/drawing/2014/main" id="{2D811D80-EBEA-5805-DEB0-658CB31DDAAE}"/>
                    </a:ext>
                  </a:extLst>
                </p:cNvPr>
                <p:cNvSpPr txBox="1"/>
                <p:nvPr/>
              </p:nvSpPr>
              <p:spPr>
                <a:xfrm>
                  <a:off x="7746296" y="4126818"/>
                  <a:ext cx="923330" cy="1426031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Microsoft YaHei" panose="020B0503020204020204" pitchFamily="34" charset="-122"/>
                      <a:ea typeface="Microsoft YaHei" panose="020B0503020204020204" pitchFamily="34" charset="-122"/>
                    </a:defRPr>
                  </a:lvl1pPr>
                </a:lstStyle>
                <a:p>
                  <a:r>
                    <a:rPr lang="zh-TW" altLang="en-US" sz="2400" dirty="0"/>
                    <a:t>十戒      </a:t>
                  </a:r>
                  <a:endParaRPr lang="en-US" altLang="zh-TW" sz="2400" dirty="0"/>
                </a:p>
                <a:p>
                  <a:r>
                    <a:rPr lang="en-US" altLang="zh-TW" sz="2400" dirty="0"/>
                    <a:t>(</a:t>
                  </a:r>
                  <a:r>
                    <a:rPr lang="zh-TW" altLang="en-US" sz="2400" dirty="0"/>
                    <a:t>沙彌</a:t>
                  </a:r>
                  <a:r>
                    <a:rPr lang="en-US" altLang="zh-TW" sz="2400" dirty="0"/>
                    <a:t>(</a:t>
                  </a:r>
                  <a:r>
                    <a:rPr lang="zh-TW" altLang="en-US" sz="2400" dirty="0"/>
                    <a:t>尼</a:t>
                  </a:r>
                  <a:r>
                    <a:rPr lang="en-US" altLang="zh-TW" sz="2400" dirty="0"/>
                    <a:t>))</a:t>
                  </a:r>
                  <a:endParaRPr lang="zh-TW" altLang="en-US" sz="2400" dirty="0"/>
                </a:p>
              </p:txBody>
            </p:sp>
            <p:sp>
              <p:nvSpPr>
                <p:cNvPr id="23" name="文字方塊 22">
                  <a:extLst>
                    <a:ext uri="{FF2B5EF4-FFF2-40B4-BE49-F238E27FC236}">
                      <a16:creationId xmlns:a16="http://schemas.microsoft.com/office/drawing/2014/main" id="{0CB79425-8F2A-92C5-C019-83E30017D136}"/>
                    </a:ext>
                  </a:extLst>
                </p:cNvPr>
                <p:cNvSpPr txBox="1"/>
                <p:nvPr/>
              </p:nvSpPr>
              <p:spPr>
                <a:xfrm>
                  <a:off x="6547521" y="4109185"/>
                  <a:ext cx="923330" cy="1220847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Microsoft YaHei" panose="020B0503020204020204" pitchFamily="34" charset="-122"/>
                      <a:ea typeface="Microsoft YaHei" panose="020B0503020204020204" pitchFamily="34" charset="-122"/>
                    </a:defRPr>
                  </a:lvl1pPr>
                </a:lstStyle>
                <a:p>
                  <a:r>
                    <a:rPr lang="zh-TW" altLang="en-US" sz="2400" dirty="0"/>
                    <a:t>六真法</a:t>
                  </a:r>
                  <a:endParaRPr lang="en-US" altLang="zh-TW" sz="2400" dirty="0"/>
                </a:p>
                <a:p>
                  <a:r>
                    <a:rPr lang="en-US" altLang="zh-TW" sz="2400" dirty="0"/>
                    <a:t>(</a:t>
                  </a:r>
                  <a:r>
                    <a:rPr lang="zh-TW" altLang="en-US" sz="2400" dirty="0"/>
                    <a:t>正學女</a:t>
                  </a:r>
                  <a:r>
                    <a:rPr lang="en-US" altLang="zh-TW" sz="2400" dirty="0"/>
                    <a:t>)</a:t>
                  </a:r>
                  <a:endParaRPr lang="zh-TW" altLang="en-US" sz="2400" dirty="0"/>
                </a:p>
              </p:txBody>
            </p:sp>
            <p:sp>
              <p:nvSpPr>
                <p:cNvPr id="26" name="文字方塊 25">
                  <a:extLst>
                    <a:ext uri="{FF2B5EF4-FFF2-40B4-BE49-F238E27FC236}">
                      <a16:creationId xmlns:a16="http://schemas.microsoft.com/office/drawing/2014/main" id="{D5B91385-8BB8-0BD6-9B45-AEE62ACD2424}"/>
                    </a:ext>
                  </a:extLst>
                </p:cNvPr>
                <p:cNvSpPr txBox="1"/>
                <p:nvPr/>
              </p:nvSpPr>
              <p:spPr>
                <a:xfrm>
                  <a:off x="5348746" y="4142848"/>
                  <a:ext cx="923330" cy="1631216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Microsoft YaHei" panose="020B0503020204020204" pitchFamily="34" charset="-122"/>
                      <a:ea typeface="Microsoft YaHei" panose="020B0503020204020204" pitchFamily="34" charset="-122"/>
                    </a:defRPr>
                  </a:lvl1pPr>
                </a:lstStyle>
                <a:p>
                  <a:r>
                    <a:rPr lang="zh-TW" altLang="en-US" sz="2400" dirty="0"/>
                    <a:t>正百五十戒</a:t>
                  </a:r>
                  <a:endParaRPr lang="en-US" altLang="zh-TW" sz="2400" dirty="0"/>
                </a:p>
                <a:p>
                  <a:r>
                    <a:rPr lang="en-US" altLang="zh-TW" sz="2400" dirty="0"/>
                    <a:t>(</a:t>
                  </a:r>
                  <a:r>
                    <a:rPr lang="zh-TW" altLang="en-US" sz="2400" dirty="0"/>
                    <a:t>比丘戒</a:t>
                  </a:r>
                  <a:r>
                    <a:rPr lang="en-US" altLang="zh-TW" sz="2400" dirty="0"/>
                    <a:t>)</a:t>
                  </a:r>
                  <a:endParaRPr lang="zh-TW" altLang="en-US" sz="2400" dirty="0"/>
                </a:p>
              </p:txBody>
            </p:sp>
            <p:sp>
              <p:nvSpPr>
                <p:cNvPr id="27" name="文字方塊 26">
                  <a:extLst>
                    <a:ext uri="{FF2B5EF4-FFF2-40B4-BE49-F238E27FC236}">
                      <a16:creationId xmlns:a16="http://schemas.microsoft.com/office/drawing/2014/main" id="{82CF88AE-6AC1-F88F-1699-DA5FFDE58721}"/>
                    </a:ext>
                  </a:extLst>
                </p:cNvPr>
                <p:cNvSpPr txBox="1"/>
                <p:nvPr/>
              </p:nvSpPr>
              <p:spPr>
                <a:xfrm>
                  <a:off x="4149971" y="4168496"/>
                  <a:ext cx="923330" cy="1938992"/>
                </a:xfrm>
                <a:prstGeom prst="rect">
                  <a:avLst/>
                </a:prstGeom>
                <a:noFill/>
              </p:spPr>
              <p:txBody>
                <a:bodyPr vert="eaVert" wrap="non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Microsoft YaHei" panose="020B0503020204020204" pitchFamily="34" charset="-122"/>
                      <a:ea typeface="Microsoft YaHei" panose="020B0503020204020204" pitchFamily="34" charset="-122"/>
                    </a:defRPr>
                  </a:lvl1pPr>
                </a:lstStyle>
                <a:p>
                  <a:r>
                    <a:rPr lang="zh-TW" altLang="en-US" sz="2400" dirty="0"/>
                    <a:t>三百四十八戒</a:t>
                  </a:r>
                  <a:endParaRPr lang="en-US" altLang="zh-TW" sz="2400" dirty="0"/>
                </a:p>
                <a:p>
                  <a:r>
                    <a:rPr lang="en-US" altLang="zh-TW" sz="2400" dirty="0"/>
                    <a:t>(</a:t>
                  </a:r>
                  <a:r>
                    <a:rPr lang="zh-TW" altLang="en-US" sz="2400" dirty="0"/>
                    <a:t>比丘尼戒</a:t>
                  </a:r>
                  <a:r>
                    <a:rPr lang="en-US" altLang="zh-TW" sz="2400" dirty="0"/>
                    <a:t>)</a:t>
                  </a:r>
                  <a:endParaRPr lang="zh-TW" altLang="en-US" sz="2400" dirty="0"/>
                </a:p>
              </p:txBody>
            </p:sp>
          </p:grpSp>
        </p:grp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4389B7AD-7A02-2535-FE58-EDABF2958564}"/>
              </a:ext>
            </a:extLst>
          </p:cNvPr>
          <p:cNvGrpSpPr/>
          <p:nvPr/>
        </p:nvGrpSpPr>
        <p:grpSpPr>
          <a:xfrm>
            <a:off x="537265" y="511348"/>
            <a:ext cx="1107996" cy="3575076"/>
            <a:chOff x="537265" y="511348"/>
            <a:chExt cx="1107996" cy="3575076"/>
          </a:xfrm>
        </p:grpSpPr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44813E62-22F4-13A7-6216-ADE28FEB41D0}"/>
                </a:ext>
              </a:extLst>
            </p:cNvPr>
            <p:cNvSpPr txBox="1"/>
            <p:nvPr/>
          </p:nvSpPr>
          <p:spPr>
            <a:xfrm>
              <a:off x="814264" y="1451728"/>
              <a:ext cx="553998" cy="2634696"/>
            </a:xfrm>
            <a:prstGeom prst="rect">
              <a:avLst/>
            </a:prstGeom>
            <a:noFill/>
          </p:spPr>
          <p:txBody>
            <a:bodyPr vert="eaVert" wrap="none" rtlCol="0" anchor="ctr" anchorCtr="1">
              <a:spAutoFit/>
            </a:bodyPr>
            <a:lstStyle/>
            <a:p>
              <a:pPr algn="ctr"/>
              <a:r>
                <a:rPr lang="zh-TW" alt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無漏律儀 </a:t>
              </a:r>
              <a:r>
                <a:rPr lang="en-US" altLang="zh-TW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(</a:t>
              </a:r>
              <a:r>
                <a:rPr lang="zh-TW" alt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道共戒</a:t>
              </a:r>
              <a:r>
                <a:rPr lang="en-US" altLang="zh-TW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)</a:t>
              </a:r>
              <a:r>
                <a:rPr lang="zh-TW" alt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endParaRPr lang="en-US" altLang="zh-TW" sz="24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文字方塊 32">
              <a:extLst>
                <a:ext uri="{FF2B5EF4-FFF2-40B4-BE49-F238E27FC236}">
                  <a16:creationId xmlns:a16="http://schemas.microsoft.com/office/drawing/2014/main" id="{BA35E541-463E-DF63-54AB-D2BF34D51A2E}"/>
                </a:ext>
              </a:extLst>
            </p:cNvPr>
            <p:cNvSpPr txBox="1"/>
            <p:nvPr/>
          </p:nvSpPr>
          <p:spPr>
            <a:xfrm>
              <a:off x="537265" y="511348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TW"/>
              </a:defPPr>
              <a:lvl1pPr>
                <a:defRPr/>
              </a:lvl1pPr>
            </a:lstStyle>
            <a:p>
              <a:r>
                <a:rPr lang="zh-TW" altLang="en-US" sz="24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無漏戒</a:t>
              </a:r>
            </a:p>
          </p:txBody>
        </p:sp>
        <p:sp>
          <p:nvSpPr>
            <p:cNvPr id="36" name="右大括弧 35">
              <a:extLst>
                <a:ext uri="{FF2B5EF4-FFF2-40B4-BE49-F238E27FC236}">
                  <a16:creationId xmlns:a16="http://schemas.microsoft.com/office/drawing/2014/main" id="{00F7077D-E357-B334-4032-E3341609F8DC}"/>
                </a:ext>
              </a:extLst>
            </p:cNvPr>
            <p:cNvSpPr/>
            <p:nvPr/>
          </p:nvSpPr>
          <p:spPr>
            <a:xfrm rot="16200000">
              <a:off x="898013" y="989811"/>
              <a:ext cx="386501" cy="461913"/>
            </a:xfrm>
            <a:prstGeom prst="rightBrace">
              <a:avLst>
                <a:gd name="adj1" fmla="val 140478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49845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ED39CBF-41CB-C5D2-6C42-02B2C5EC3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68" y="0"/>
            <a:ext cx="11524864" cy="677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91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三增上學概說（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A85CB4CC-0D9D-C9F0-A823-1FA7FC10E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34" y="452022"/>
            <a:ext cx="11336332" cy="595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31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6862508-DEBF-B95A-8129-6D4B43A45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3933"/>
            <a:ext cx="12192000" cy="519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4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D19E391-2A13-9A79-369F-4C18C1EA6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3473"/>
            <a:ext cx="12192000" cy="555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95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0E1A077-337F-8327-1F23-188F374BE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759" y="0"/>
            <a:ext cx="10042483" cy="637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79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BFE5535E-A07E-92EF-00DB-8F3064AAC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0558"/>
            <a:ext cx="12192000" cy="573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64C5977-9B1B-367F-F207-C1B075ED8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045" y="1104575"/>
            <a:ext cx="10459910" cy="46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02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5608C43-70F8-4197-A908-2AE2D88D4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3" y="390101"/>
            <a:ext cx="11850754" cy="607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844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62037</TotalTime>
  <Words>237</Words>
  <Application>Microsoft Office PowerPoint</Application>
  <PresentationFormat>寬螢幕</PresentationFormat>
  <Paragraphs>70</Paragraphs>
  <Slides>17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microsoft yahei</vt:lpstr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1761</cp:revision>
  <dcterms:created xsi:type="dcterms:W3CDTF">2023-08-17T10:12:34Z</dcterms:created>
  <dcterms:modified xsi:type="dcterms:W3CDTF">2025-05-07T08:20:24Z</dcterms:modified>
</cp:coreProperties>
</file>

<file path=docProps/thumbnail.jpeg>
</file>